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9"/>
  </p:notesMasterIdLst>
  <p:sldIdLst>
    <p:sldId id="256" r:id="rId2"/>
    <p:sldId id="262" r:id="rId3"/>
    <p:sldId id="257" r:id="rId4"/>
    <p:sldId id="350" r:id="rId5"/>
    <p:sldId id="351" r:id="rId6"/>
    <p:sldId id="352" r:id="rId7"/>
    <p:sldId id="367" r:id="rId8"/>
    <p:sldId id="353" r:id="rId9"/>
    <p:sldId id="354" r:id="rId10"/>
    <p:sldId id="368" r:id="rId11"/>
    <p:sldId id="355" r:id="rId12"/>
    <p:sldId id="356" r:id="rId13"/>
    <p:sldId id="358" r:id="rId14"/>
    <p:sldId id="369" r:id="rId15"/>
    <p:sldId id="359" r:id="rId16"/>
    <p:sldId id="360" r:id="rId17"/>
    <p:sldId id="370" r:id="rId18"/>
    <p:sldId id="348" r:id="rId19"/>
    <p:sldId id="349" r:id="rId20"/>
    <p:sldId id="362" r:id="rId21"/>
    <p:sldId id="363" r:id="rId22"/>
    <p:sldId id="365" r:id="rId23"/>
    <p:sldId id="366" r:id="rId24"/>
    <p:sldId id="280" r:id="rId25"/>
    <p:sldId id="284" r:id="rId26"/>
    <p:sldId id="282" r:id="rId27"/>
    <p:sldId id="286" r:id="rId28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30"/>
      <p:bold r:id="rId31"/>
    </p:embeddedFont>
    <p:embeddedFont>
      <p:font typeface="HY중고딕" panose="02030600000101010101" pitchFamily="18" charset="-127"/>
      <p:regular r:id="rId32"/>
    </p:embeddedFont>
    <p:embeddedFont>
      <p:font typeface="Franklin Gothic Medium" panose="020B0603020102020204" pitchFamily="34" charset="0"/>
      <p:regular r:id="rId33"/>
      <p:italic r:id="rId34"/>
    </p:embeddedFont>
    <p:embeddedFont>
      <p:font typeface="HY강M" panose="02030600000101010101" pitchFamily="18" charset="-127"/>
      <p:regular r:id="rId35"/>
    </p:embeddedFont>
    <p:embeddedFont>
      <p:font typeface="HY강B" panose="02030600000101010101" pitchFamily="18" charset="-127"/>
      <p:regular r:id="rId36"/>
    </p:embeddedFont>
    <p:embeddedFont>
      <p:font typeface="HY견고딕" panose="02030600000101010101" pitchFamily="18" charset="-127"/>
      <p:regular r:id="rId3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CD5B5"/>
    <a:srgbClr val="17375E"/>
    <a:srgbClr val="F2CAA9"/>
    <a:srgbClr val="FBCAA2"/>
    <a:srgbClr val="0070C0"/>
    <a:srgbClr val="009900"/>
    <a:srgbClr val="0000FF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9" autoAdjust="0"/>
    <p:restoredTop sz="99852" autoAdjust="0"/>
  </p:normalViewPr>
  <p:slideViewPr>
    <p:cSldViewPr>
      <p:cViewPr varScale="1">
        <p:scale>
          <a:sx n="64" d="100"/>
          <a:sy n="64" d="100"/>
        </p:scale>
        <p:origin x="498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11</a:t>
            </a:r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3200" b="1" dirty="0" smtClean="0">
                <a:solidFill>
                  <a:srgbClr val="17375E"/>
                </a:solidFill>
              </a:rPr>
              <a:t>The clerk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told </a:t>
            </a:r>
            <a:r>
              <a:rPr lang="en-US" altLang="ko-KR" sz="3200" b="1" dirty="0" smtClean="0">
                <a:solidFill>
                  <a:srgbClr val="17375E"/>
                </a:solidFill>
              </a:rPr>
              <a:t>me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 that he </a:t>
            </a:r>
            <a:r>
              <a:rPr lang="en-US" altLang="ko-KR" sz="3200" b="1" dirty="0" smtClean="0">
                <a:solidFill>
                  <a:srgbClr val="17375E"/>
                </a:solidFill>
              </a:rPr>
              <a:t>could wrap it up.</a:t>
            </a:r>
            <a:endParaRPr lang="ko-KR" altLang="en-US" sz="3200" b="1" dirty="0" smtClean="0">
              <a:solidFill>
                <a:srgbClr val="17375E"/>
              </a:solidFill>
            </a:endParaRPr>
          </a:p>
        </p:txBody>
      </p:sp>
      <p:grpSp>
        <p:nvGrpSpPr>
          <p:cNvPr id="102" name="그룹 101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3" name="순서도: 지연 102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형 설명선 103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28881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비교구문의 시제 일치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비교구문에서는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내용에 따라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문장 안에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과거시제가 함께 쓰일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more books than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그가 가졌던 것보다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더 많은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책을 가지고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stronger than 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그가 그랬던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것보다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예전보다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강하다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화법의 종류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8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직접화법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다른 사람의 말을 인용부호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(“”)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이용해 그대로 전달하는 화법이다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>
              <a:lnSpc>
                <a:spcPct val="18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■</a:t>
            </a:r>
            <a:r>
              <a:rPr lang="ko-KR" altLang="en-US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간접화법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다른 사람이 말한 내용을 전달하는 사람의 입장에 맞게 바꿔서 말하는 화법이다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lnSpc>
                <a:spcPct val="180000"/>
              </a:lnSpc>
              <a:buFont typeface="Arial" panose="020B0604020202020204" pitchFamily="34" charset="0"/>
              <a:buChar char="•"/>
            </a:pP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clerk </a:t>
            </a:r>
            <a:r>
              <a:rPr lang="en-US" altLang="ko-KR" sz="24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said to 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me, “</a:t>
            </a:r>
            <a:r>
              <a:rPr lang="en-US" altLang="ko-KR" sz="24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can wrap it up.” </a:t>
            </a:r>
            <a:r>
              <a:rPr lang="en-US" altLang="ko-KR" sz="24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직접화법</a:t>
            </a:r>
            <a:r>
              <a:rPr lang="en-US" altLang="ko-KR" sz="24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lnSpc>
                <a:spcPct val="180000"/>
              </a:lnSpc>
              <a:buFont typeface="Arial" panose="020B0604020202020204" pitchFamily="34" charset="0"/>
              <a:buChar char="•"/>
            </a:pP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clerk </a:t>
            </a:r>
            <a:r>
              <a:rPr lang="en-US" altLang="ko-KR" sz="24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told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</a:t>
            </a:r>
            <a:r>
              <a:rPr lang="en-US" altLang="ko-KR" sz="24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he </a:t>
            </a:r>
            <a:r>
              <a:rPr lang="en-US" altLang="ko-KR" sz="24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 wrap it up. </a:t>
            </a:r>
            <a:r>
              <a:rPr lang="en-US" altLang="ko-KR" sz="24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spc="-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간접화법</a:t>
            </a:r>
            <a:r>
              <a:rPr lang="en-US" altLang="ko-KR" sz="2400" spc="-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lnSpc>
                <a:spcPct val="180000"/>
              </a:lnSpc>
              <a:buFont typeface="Arial" panose="020B0604020202020204" pitchFamily="34" charset="0"/>
              <a:buChar char="•"/>
            </a:pPr>
            <a:endParaRPr lang="en-US" altLang="ko-KR" sz="2400" spc="-1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96299"/>
              </p:ext>
            </p:extLst>
          </p:nvPr>
        </p:nvGraphicFramePr>
        <p:xfrm>
          <a:off x="467544" y="2564904"/>
          <a:ext cx="8208912" cy="35095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99408"/>
                <a:gridCol w="7109504"/>
              </a:tblGrid>
              <a:tr h="583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평서문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직접화법</a:t>
                      </a:r>
                      <a:r>
                        <a:rPr lang="ko-KR" altLang="en-US" b="1" baseline="0" dirty="0" smtClean="0">
                          <a:latin typeface="+mj-ea"/>
                          <a:ea typeface="+mj-ea"/>
                        </a:rPr>
                        <a:t>→간접화법</a:t>
                      </a:r>
                      <a:r>
                        <a:rPr lang="en-US" altLang="ko-KR" b="1" baseline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endParaRPr lang="ko-KR" altLang="en-US" b="1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340184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전달동사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say → say, say to → tell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40185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접속사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콤마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(,) 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인용부호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(“”) 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삭제 → 접속사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that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으로 연결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생략 가능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40185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인칭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인칭대명사를 전달자의 입장에 맞게 바꾼다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.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(1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인칭 → 전달동사의 주어와 일치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2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인칭 → 전달동사 뒤의 목적어와 일치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3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인칭 → 그대로 유지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시제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주절과 종속절의 시제는 시제 일치의 원칙에 따라 일치시킨다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.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현재형 전달동사 → 그대로 유지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, </a:t>
                      </a:r>
                      <a:r>
                        <a:rPr lang="ko-KR" altLang="en-US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과거형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전달동사 → 한 시제 이전으로 바뀜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기타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지시대명사나 부사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구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를 전달자의 입장으로 바꾼다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.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Henry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said to me, “I’ll do my best tomorrow.”</a:t>
            </a: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Henry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told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do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best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next </a:t>
            </a:r>
            <a:r>
              <a:rPr lang="en-US" altLang="ko-KR" sz="2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day.</a:t>
            </a: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pSp>
        <p:nvGrpSpPr>
          <p:cNvPr id="54" name="그룹 53"/>
          <p:cNvGrpSpPr/>
          <p:nvPr/>
        </p:nvGrpSpPr>
        <p:grpSpPr>
          <a:xfrm>
            <a:off x="834005" y="2348881"/>
            <a:ext cx="7770443" cy="1455203"/>
            <a:chOff x="834005" y="2621869"/>
            <a:chExt cx="7770443" cy="1455203"/>
          </a:xfrm>
        </p:grpSpPr>
        <p:cxnSp>
          <p:nvCxnSpPr>
            <p:cNvPr id="12" name="직선 연결선 11"/>
            <p:cNvCxnSpPr/>
            <p:nvPr/>
          </p:nvCxnSpPr>
          <p:spPr>
            <a:xfrm>
              <a:off x="2267744" y="3573016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3491880" y="3573016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4211960" y="3573016"/>
              <a:ext cx="28803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644008" y="3573016"/>
              <a:ext cx="86409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6084168" y="3573016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7380312" y="3573016"/>
              <a:ext cx="122413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834005" y="4077072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835696" y="2636912"/>
              <a:ext cx="10081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flipV="1">
              <a:off x="3203848" y="2636912"/>
              <a:ext cx="288032" cy="364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3563888" y="2636912"/>
              <a:ext cx="14401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3779912" y="2636912"/>
              <a:ext cx="21602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4378406" y="2636912"/>
              <a:ext cx="5760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5712986" y="2636912"/>
              <a:ext cx="130728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직선 화살표 연결선 37"/>
            <p:cNvCxnSpPr/>
            <p:nvPr/>
          </p:nvCxnSpPr>
          <p:spPr>
            <a:xfrm>
              <a:off x="2411760" y="2636912"/>
              <a:ext cx="72008" cy="5040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>
              <a:off x="3383868" y="2636912"/>
              <a:ext cx="305835" cy="5040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>
              <a:off x="3641993" y="2636912"/>
              <a:ext cx="509573" cy="5040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직선 화살표 연결선 46"/>
            <p:cNvCxnSpPr/>
            <p:nvPr/>
          </p:nvCxnSpPr>
          <p:spPr>
            <a:xfrm>
              <a:off x="3925742" y="2636912"/>
              <a:ext cx="901044" cy="5040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>
              <a:off x="4826786" y="2621869"/>
              <a:ext cx="1330188" cy="591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>
              <a:off x="6734635" y="2621869"/>
              <a:ext cx="1194302" cy="591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순서도: 대체 처리 52"/>
          <p:cNvSpPr/>
          <p:nvPr/>
        </p:nvSpPr>
        <p:spPr>
          <a:xfrm>
            <a:off x="611560" y="4236133"/>
            <a:ext cx="7940098" cy="195926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지시대명사와 부사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전환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화법 전환에 따른 지시대명사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부사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변화는 다음과 같다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This〔that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〕→ </a:t>
            </a:r>
            <a:r>
              <a:rPr lang="en-US" altLang="ko-KR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that〔those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〕, ago → before, now → then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here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there, today → that day, tonight → that night, tomorrow → the next day</a:t>
            </a:r>
          </a:p>
          <a:p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yesterday → the day </a:t>
            </a:r>
            <a:r>
              <a:rPr lang="en-US" altLang="ko-KR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before〔</a:t>
            </a:r>
            <a:r>
              <a:rPr lang="en-US" altLang="ko-KR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previous 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day〕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last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night → the night </a:t>
            </a:r>
            <a:r>
              <a:rPr lang="en-US" altLang="ko-KR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before〔the</a:t>
            </a:r>
            <a:r>
              <a:rPr lang="en-US" altLang="ko-KR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previous night〕</a:t>
            </a:r>
          </a:p>
        </p:txBody>
      </p:sp>
    </p:spTree>
    <p:extLst>
      <p:ext uri="{BB962C8B-B14F-4D97-AF65-F5344CB8AC3E}">
        <p14:creationId xmlns:p14="http://schemas.microsoft.com/office/powerpoint/2010/main" val="110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39218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감탄문의 화법 전환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say, say to → say, cry (out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shout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exclaim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콤마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(,)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인용부호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(“ ”)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삭제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How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very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What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a(n)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＋형＋명＋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→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very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＋형＋명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said, “What a nice girl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is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!”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He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exclaimed that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was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very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nice girl.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매우 친절한 소녀라고 외쳤다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2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의문문과 명령문의 화법 전환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41917"/>
              </p:ext>
            </p:extLst>
          </p:nvPr>
        </p:nvGraphicFramePr>
        <p:xfrm>
          <a:off x="467544" y="2733473"/>
          <a:ext cx="8208912" cy="31437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99408"/>
                <a:gridCol w="3554752"/>
                <a:gridCol w="3554752"/>
              </a:tblGrid>
              <a:tr h="583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의문문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직접화법 → 간접화법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b="1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명령문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직접화법 → 간접화법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b="1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340184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전달동사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say, say to → ask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say, say to → tell, order, advise, ask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40185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접속사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의문사가 있는 경우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: 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의문사＋주어＋동사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긍정명령문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: to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＋동사원형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40185">
                <a:tc vMerge="1">
                  <a:txBody>
                    <a:bodyPr/>
                    <a:lstStyle/>
                    <a:p>
                      <a:pPr algn="ctr"/>
                      <a:endParaRPr lang="ko-KR" altLang="en-US" b="1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의문사가 없는 경우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: </a:t>
                      </a:r>
                      <a:r>
                        <a:rPr lang="en-US" altLang="ko-KR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if〔whether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〕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＋주어＋동사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부정명령문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: </a:t>
                      </a:r>
                      <a:r>
                        <a:rPr lang="en-US" altLang="ko-KR" dirty="0" err="1" smtClean="0">
                          <a:latin typeface="HY강M" panose="020B0600000101010101" charset="-127"/>
                          <a:ea typeface="HY강M" panose="020B0600000101010101" charset="-127"/>
                        </a:rPr>
                        <a:t>not〔never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〕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to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＋동사원형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인칭</a:t>
                      </a:r>
                      <a:r>
                        <a:rPr lang="en-US" altLang="ko-KR" b="1" dirty="0" smtClean="0">
                          <a:latin typeface="+mj-ea"/>
                          <a:ea typeface="+mj-ea"/>
                        </a:rPr>
                        <a:t>,</a:t>
                      </a:r>
                    </a:p>
                    <a:p>
                      <a:pPr algn="ctr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시제 등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시제를 일치시키고 인칭대명사와 지시대명사나 부사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구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)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를 전달자의 입장에 맞게 바꾼다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.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said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me, “What can I do for you?”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asked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he could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for me.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said to me, “Are you interested in magic?”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asked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I was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interested in magic.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mother said to me, “Enter your room.”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My mother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told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enter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room.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의문문과 명령문의 화법 전환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489718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의문문과 명령문의 화법 전환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화법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39218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의문사가 주어인 경우에는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＋동사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어순으로 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asked Matt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 was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leader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of the project.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그녀는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Matt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에게 그 프로젝트의 리더가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누구인지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물었다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Rick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born paralyzed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 so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couldn’t walk. One day,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Rick </a:t>
            </a:r>
            <a:r>
              <a:rPr lang="en-US" altLang="ko-KR" sz="3000" u="sng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said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that </a:t>
            </a:r>
            <a:r>
              <a:rPr lang="en-US" altLang="ko-KR" sz="3000" u="sng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wanted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to take </a:t>
            </a:r>
            <a:r>
              <a:rPr lang="en-US" altLang="ko-KR" sz="3000" u="sng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part in a race.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Dick, Rick’s father, began to practice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for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race,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but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was not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easy 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all. During the training for the race,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Rick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to sit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wheelchair.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Dick had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push it  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same time. </a:t>
            </a: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 flipH="1">
            <a:off x="5004048" y="119675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1907704" y="206084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4139952" y="206084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>
            <a:off x="7308304" y="206084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H="1">
            <a:off x="1619672" y="3669735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4146485" y="3669735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5868144" y="443711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8820472" y="443711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H="1">
            <a:off x="7668344" y="5306235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1147244" y="1556792"/>
            <a:ext cx="3568772" cy="32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7" name="그룹 76"/>
          <p:cNvGrpSpPr/>
          <p:nvPr/>
        </p:nvGrpSpPr>
        <p:grpSpPr>
          <a:xfrm>
            <a:off x="251520" y="3245387"/>
            <a:ext cx="8712968" cy="831685"/>
            <a:chOff x="251520" y="3245387"/>
            <a:chExt cx="8712968" cy="831685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7164288" y="3245387"/>
              <a:ext cx="1800200" cy="125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251520" y="4077072"/>
              <a:ext cx="129614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8" name="그룹 77"/>
          <p:cNvGrpSpPr/>
          <p:nvPr/>
        </p:nvGrpSpPr>
        <p:grpSpPr>
          <a:xfrm>
            <a:off x="6261673" y="4058393"/>
            <a:ext cx="2558799" cy="18679"/>
            <a:chOff x="6261673" y="4058393"/>
            <a:chExt cx="2558799" cy="18679"/>
          </a:xfrm>
        </p:grpSpPr>
        <p:cxnSp>
          <p:nvCxnSpPr>
            <p:cNvPr id="51" name="직선 연결선 50"/>
            <p:cNvCxnSpPr/>
            <p:nvPr/>
          </p:nvCxnSpPr>
          <p:spPr>
            <a:xfrm>
              <a:off x="6261673" y="4077072"/>
              <a:ext cx="782807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8037665" y="4058393"/>
              <a:ext cx="782807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6" name="직선 연결선 55"/>
          <p:cNvCxnSpPr/>
          <p:nvPr/>
        </p:nvCxnSpPr>
        <p:spPr>
          <a:xfrm>
            <a:off x="6957545" y="4941168"/>
            <a:ext cx="11068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9" name="그룹 78"/>
          <p:cNvGrpSpPr/>
          <p:nvPr/>
        </p:nvGrpSpPr>
        <p:grpSpPr>
          <a:xfrm>
            <a:off x="224797" y="5661248"/>
            <a:ext cx="8757692" cy="864096"/>
            <a:chOff x="224797" y="5661248"/>
            <a:chExt cx="8757692" cy="864096"/>
          </a:xfrm>
        </p:grpSpPr>
        <p:cxnSp>
          <p:nvCxnSpPr>
            <p:cNvPr id="58" name="직선 연결선 57"/>
            <p:cNvCxnSpPr/>
            <p:nvPr/>
          </p:nvCxnSpPr>
          <p:spPr>
            <a:xfrm>
              <a:off x="7875646" y="5661248"/>
              <a:ext cx="1106843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/>
            <p:nvPr/>
          </p:nvCxnSpPr>
          <p:spPr>
            <a:xfrm>
              <a:off x="224797" y="6525344"/>
              <a:ext cx="1754915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369102" y="1628089"/>
            <a:ext cx="523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&lt;be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동사＋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born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＋형용사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인 상태로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〔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채로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태어나다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75" name="그룹 74"/>
          <p:cNvGrpSpPr/>
          <p:nvPr/>
        </p:nvGrpSpPr>
        <p:grpSpPr>
          <a:xfrm>
            <a:off x="224797" y="2420888"/>
            <a:ext cx="8739691" cy="861502"/>
            <a:chOff x="224797" y="2420888"/>
            <a:chExt cx="8739691" cy="861502"/>
          </a:xfrm>
        </p:grpSpPr>
        <p:cxnSp>
          <p:nvCxnSpPr>
            <p:cNvPr id="62" name="직선 연결선 61"/>
            <p:cNvCxnSpPr/>
            <p:nvPr/>
          </p:nvCxnSpPr>
          <p:spPr>
            <a:xfrm>
              <a:off x="8181681" y="2420888"/>
              <a:ext cx="782807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flipV="1">
              <a:off x="224797" y="3276102"/>
              <a:ext cx="1322867" cy="62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9841" y="3318975"/>
            <a:ext cx="3363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에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참가하다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 ’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(= participate in)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87525" y="3297570"/>
            <a:ext cx="782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동격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3363678" y="3212976"/>
            <a:ext cx="3440570" cy="193040"/>
            <a:chOff x="3363678" y="3212976"/>
            <a:chExt cx="3440570" cy="193040"/>
          </a:xfrm>
        </p:grpSpPr>
        <p:cxnSp>
          <p:nvCxnSpPr>
            <p:cNvPr id="26" name="직선 연결선 25"/>
            <p:cNvCxnSpPr/>
            <p:nvPr/>
          </p:nvCxnSpPr>
          <p:spPr>
            <a:xfrm>
              <a:off x="3363678" y="3212976"/>
              <a:ext cx="782807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flipV="1">
              <a:off x="4612644" y="3212976"/>
              <a:ext cx="2191604" cy="125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꺾인 연결선 67"/>
            <p:cNvCxnSpPr/>
            <p:nvPr/>
          </p:nvCxnSpPr>
          <p:spPr>
            <a:xfrm>
              <a:off x="3482225" y="3212976"/>
              <a:ext cx="648072" cy="193040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꺾인 연결선 69"/>
            <p:cNvCxnSpPr/>
            <p:nvPr/>
          </p:nvCxnSpPr>
          <p:spPr>
            <a:xfrm flipH="1">
              <a:off x="5236072" y="3212976"/>
              <a:ext cx="648072" cy="193040"/>
            </a:xfrm>
            <a:prstGeom prst="bentConnector3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7054477" y="3309239"/>
            <a:ext cx="2069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→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began practicing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72200" y="4169747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전혀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〔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결코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 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하지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않은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53076" y="4962654"/>
            <a:ext cx="1862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해야만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했다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12359" y="5780003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  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동시에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369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1" grpId="0"/>
      <p:bldP spid="66" grpId="0"/>
      <p:bldP spid="67" grpId="0"/>
      <p:bldP spid="71" grpId="0"/>
      <p:bldP spid="72" grpId="0"/>
      <p:bldP spid="73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last,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it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the day of the race. Before the race,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Dick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said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his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son,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“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We’ll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run  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long as you want,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but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can stop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anytime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want.”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strongly wanted   to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finish this race. Dick and Rick completed their first race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successfully. Dick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hugged Rick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with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tears. “I’m proud of you, son. We can keep running together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.”</a:t>
            </a: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1115616" y="1124744"/>
            <a:ext cx="5904656" cy="4536504"/>
            <a:chOff x="1115616" y="1124744"/>
            <a:chExt cx="5904656" cy="4536504"/>
          </a:xfrm>
        </p:grpSpPr>
        <p:cxnSp>
          <p:nvCxnSpPr>
            <p:cNvPr id="7" name="직선 연결선 6"/>
            <p:cNvCxnSpPr/>
            <p:nvPr/>
          </p:nvCxnSpPr>
          <p:spPr>
            <a:xfrm flipH="1">
              <a:off x="1691680" y="112474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1115616" y="198884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>
              <a:off x="4860032" y="198884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H="1">
              <a:off x="6876256" y="199796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H="1">
              <a:off x="1979712" y="278092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H="1">
              <a:off x="5382489" y="2852936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3779912" y="3645024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5724128" y="443711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2555776" y="530120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직선 연결선 17"/>
          <p:cNvCxnSpPr/>
          <p:nvPr/>
        </p:nvCxnSpPr>
        <p:spPr>
          <a:xfrm>
            <a:off x="152789" y="1628800"/>
            <a:ext cx="125085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7164288" y="2492896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526505" y="3284984"/>
            <a:ext cx="329396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2276944" y="4033319"/>
            <a:ext cx="329396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2879812" y="5661248"/>
            <a:ext cx="16921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566065" y="6525344"/>
            <a:ext cx="23578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259" y="1646316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마침내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337" y="2508873"/>
            <a:ext cx="1368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하는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한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1830" y="4071201"/>
            <a:ext cx="1962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&lt;want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22843" y="5689503"/>
            <a:ext cx="190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눈물을 흘리며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54242" y="6548307"/>
            <a:ext cx="2943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&lt;keep -</a:t>
            </a:r>
            <a:r>
              <a:rPr lang="en-US" altLang="ko-KR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ing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계속해서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32462" y="3280186"/>
            <a:ext cx="2263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→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Whenever you want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8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r>
              <a:rPr lang="en-US" altLang="ko-KR" sz="24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A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일치</a:t>
            </a:r>
            <a:endParaRPr lang="ko-KR" altLang="en-US" sz="2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B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시제 일치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화법</a:t>
            </a:r>
            <a:endParaRPr lang="en-US" altLang="ko-KR" sz="28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평서문의 화법 전환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의문문과 명령문의 화법 전환</a:t>
            </a:r>
            <a:endParaRPr lang="ko-KR" altLang="en-US" sz="2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부탁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요청하기</a:t>
            </a:r>
            <a:endParaRPr lang="en-US" altLang="ko-KR" sz="28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 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수정하기</a:t>
            </a:r>
            <a:endParaRPr lang="ko-KR" altLang="en-US" sz="2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After that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they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completed over 1,000 races. Everything was a big challenge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for them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but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they never gave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up.</a:t>
            </a: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H="1">
            <a:off x="2051720" y="119675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5940152" y="1988840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>
            <a:off x="8172400" y="1988840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47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Sci-fi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films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It is easy for </a:t>
            </a:r>
            <a:r>
              <a:rPr lang="en-US" altLang="ko-KR" sz="3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spacecrafts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travel at the speed of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light or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even faster. Travel between galaxies is possible in a few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minutes or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hours.</a:t>
            </a:r>
          </a:p>
          <a:p>
            <a:pPr algn="just">
              <a:lnSpc>
                <a:spcPct val="16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Science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Einstein said that a lot of energy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needed as a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spacecraft nears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speed of light. Therefore, if Einstein is correct, then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would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 impossible for humans to travel at the speed of light.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179512" y="1484784"/>
            <a:ext cx="8784976" cy="792088"/>
            <a:chOff x="179512" y="1484784"/>
            <a:chExt cx="8784976" cy="792088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7020272" y="1484784"/>
              <a:ext cx="194421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179512" y="2276872"/>
              <a:ext cx="590465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" name="직선 연결선 10"/>
          <p:cNvCxnSpPr/>
          <p:nvPr/>
        </p:nvCxnSpPr>
        <p:spPr>
          <a:xfrm>
            <a:off x="8571547" y="3717032"/>
            <a:ext cx="46494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619672" y="4437112"/>
            <a:ext cx="46494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499992" y="4437112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79512" y="5157192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6804248" y="5160477"/>
            <a:ext cx="46494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2" name="그룹 51"/>
          <p:cNvGrpSpPr/>
          <p:nvPr/>
        </p:nvGrpSpPr>
        <p:grpSpPr>
          <a:xfrm>
            <a:off x="179512" y="5877272"/>
            <a:ext cx="8784976" cy="792088"/>
            <a:chOff x="179512" y="5877272"/>
            <a:chExt cx="8784976" cy="792088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4355976" y="5877272"/>
              <a:ext cx="46085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179512" y="6669360"/>
              <a:ext cx="79208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921605" y="2355576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비교급 강조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35709" y="1484784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진주어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3773151"/>
            <a:ext cx="2438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과학적 진리는 현재시제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389" y="4458598"/>
            <a:ext cx="3095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접속사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함에 따라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할수록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86328" y="5949280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진주어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2174782" y="5877272"/>
            <a:ext cx="203717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96712" y="5978803"/>
            <a:ext cx="2403280" cy="3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부정사의 의미상 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8363" y="5212168"/>
            <a:ext cx="163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인과의 접속부사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8803" y="5232485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11960" y="4486658"/>
            <a:ext cx="170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에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접근하다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10185" y="1550218"/>
            <a:ext cx="1300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46" name="직선 연결선 45"/>
          <p:cNvCxnSpPr/>
          <p:nvPr/>
        </p:nvCxnSpPr>
        <p:spPr>
          <a:xfrm>
            <a:off x="2378859" y="1505032"/>
            <a:ext cx="46494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349150" y="1486830"/>
            <a:ext cx="2455098" cy="182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64904" y="1511924"/>
            <a:ext cx="2403280" cy="3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부정사의 의미상 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4103947" y="2341159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03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/>
      <p:bldP spid="34" grpId="0"/>
      <p:bldP spid="35" grpId="0"/>
      <p:bldP spid="36" grpId="0"/>
      <p:bldP spid="37" grpId="0"/>
      <p:bldP spid="41" grpId="0"/>
      <p:bldP spid="42" grpId="0"/>
      <p:bldP spid="43" grpId="0"/>
      <p:bldP spid="44" grpId="0"/>
      <p:bldP spid="45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My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team made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for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Club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Festival Day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Making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it was a lot of fun. From the first day of filming,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could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help laughing because of the main actor’s heavy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makeup. Although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horror movie is supposed to be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scary, ours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funny. There are many night scenes in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our movie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2411760" y="2420888"/>
            <a:ext cx="2592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11415" y="4077072"/>
            <a:ext cx="22003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4572000" y="3212976"/>
            <a:ext cx="43204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4716016" y="4869160"/>
            <a:ext cx="2592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179512" y="5733256"/>
            <a:ext cx="76018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52557" y="2498640"/>
            <a:ext cx="2403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동명사 주어 단수 취급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326564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&lt;cannot help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＋동명사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하지 않을 수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없다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5558" y="412921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&lt;because of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＋명사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)&gt;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때문에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38147" y="4921829"/>
            <a:ext cx="2403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해야만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5738055"/>
            <a:ext cx="2403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= our horror movie</a:t>
            </a:r>
          </a:p>
        </p:txBody>
      </p:sp>
    </p:spTree>
    <p:extLst>
      <p:ext uri="{BB962C8B-B14F-4D97-AF65-F5344CB8AC3E}">
        <p14:creationId xmlns:p14="http://schemas.microsoft.com/office/powerpoint/2010/main" val="29618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was especially hard to create night scenes during the day. So we had to hold up a heavy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dark cloth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for the setting when we were shooting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night scenes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We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not think our movie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very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good, but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everyone who saw it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gave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it two thumbs up. Our club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members were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very happy.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79512" y="1556792"/>
            <a:ext cx="8784976" cy="864096"/>
            <a:chOff x="179512" y="1556792"/>
            <a:chExt cx="8784976" cy="864096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4644008" y="1556792"/>
              <a:ext cx="432048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>
              <a:off x="179512" y="2420888"/>
              <a:ext cx="27363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직선 연결선 6"/>
          <p:cNvCxnSpPr/>
          <p:nvPr/>
        </p:nvCxnSpPr>
        <p:spPr>
          <a:xfrm>
            <a:off x="8244408" y="4077072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6876256" y="494116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4716016" y="4901262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53196" y="1572960"/>
            <a:ext cx="91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진주어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407707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2448" y="409716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1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79474" y="4941168"/>
            <a:ext cx="1737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2370" y="4959079"/>
            <a:ext cx="868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2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5951215" y="3862388"/>
            <a:ext cx="333080" cy="194732"/>
            <a:chOff x="6255144" y="5538524"/>
            <a:chExt cx="333080" cy="194732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직선 연결선 22"/>
          <p:cNvCxnSpPr/>
          <p:nvPr/>
        </p:nvCxnSpPr>
        <p:spPr>
          <a:xfrm>
            <a:off x="179512" y="1572960"/>
            <a:ext cx="2160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496" y="1572960"/>
            <a:ext cx="91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719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7" grpId="0"/>
      <p:bldP spid="18" grpId="0"/>
      <p:bldP spid="19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Would you do me a favor?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Sure, Mom.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is it?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Can you do the laundry for me?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busy preparing dinner.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No problem.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just put the dirty clothes in the washing machine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 turn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on, right?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Sure. Don’t forget the detergent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27584" y="1260049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부탁</a:t>
            </a:r>
            <a:r>
              <a:rPr lang="en-US" altLang="ko-KR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요청하기</a:t>
            </a:r>
            <a:endParaRPr lang="ko-KR" altLang="en-US" sz="24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320480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부탁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요청하기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Will〔Would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you do me a favor?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Could〔Can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you help me?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Would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give me a hand?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ask a favor of you?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ask you for a favor?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716017" y="1186118"/>
            <a:ext cx="4304028" cy="2458906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수락하기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Sure. / No problem.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certainly. / Why not?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I’d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 glad to. / Of course.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719864" y="3933056"/>
            <a:ext cx="4304028" cy="252028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거절하기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(I’m) Sorry, but I can’t.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afraid I can’t.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Maybe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next time.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83568" y="1916832"/>
            <a:ext cx="7897263" cy="444660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glad you enjoy Korean food like </a:t>
            </a:r>
            <a:r>
              <a:rPr lang="en-US" altLang="ko-KR" sz="2800" kern="6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gimchi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I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thought Americans don’t like hot dishes.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I’m afraid you are wrong.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know many Americans who love 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spicy food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 got it.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I’ll treat you to </a:t>
            </a:r>
            <a:r>
              <a:rPr lang="en-US" altLang="ko-KR" sz="2800" kern="6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tteokbokki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tomorrow.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Thank you. I look forward to your cooking.</a:t>
            </a:r>
          </a:p>
        </p:txBody>
      </p:sp>
      <p:sp>
        <p:nvSpPr>
          <p:cNvPr id="5" name="순서도: 대체 처리 4"/>
          <p:cNvSpPr/>
          <p:nvPr/>
        </p:nvSpPr>
        <p:spPr>
          <a:xfrm>
            <a:off x="827584" y="1235761"/>
            <a:ext cx="3960440" cy="609063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원인 묻고 답하기</a:t>
            </a:r>
          </a:p>
        </p:txBody>
      </p:sp>
      <p:sp>
        <p:nvSpPr>
          <p:cNvPr id="10" name="눈물 방울 9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수정하기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afraid you are wrong.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Sorry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you’re mistaken.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(quite) right.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 put it this way.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 explain it again in detail.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made a mistake.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66572" y="1149234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이해 표현하기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see. / I got it.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think you’re right.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see what you mean.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(don’t) see your point.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(don’t) understand.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(still) isn’t clear to me what this means.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주어가 단수인지 복수인지에 따라 동사의 수도 그에 일치시킨다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1. 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단수동사를 쓰는 경우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과목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나라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책 제목 등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Mathematics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 interesting subject.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시간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거리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길이 등의 단위의 경우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Ten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minutes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enough time to cook pasta.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to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동명사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명사절의 경우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play baseball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lot of fun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단</a:t>
            </a: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복수동사를 쓰는 경우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Most of the members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similar hobby.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73969"/>
              </p:ext>
            </p:extLst>
          </p:nvPr>
        </p:nvGraphicFramePr>
        <p:xfrm>
          <a:off x="504831" y="3356992"/>
          <a:ext cx="8134336" cy="107325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48472"/>
                <a:gridCol w="1078722"/>
                <a:gridCol w="1403571"/>
                <a:gridCol w="1403571"/>
              </a:tblGrid>
              <a:tr h="5692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부분 또는 전체를 나타내는 경우</a:t>
                      </a:r>
                    </a:p>
                    <a:p>
                      <a:pPr algn="ctr" latinLnBrk="1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(some 〔 most / half / the rest / 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분수 </a:t>
                      </a: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〕)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+ of</a:t>
                      </a:r>
                      <a:endParaRPr lang="ko-KR" altLang="en-US" b="0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단수명사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단수동사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rgbClr val="F2CAA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dirty="0">
                        <a:solidFill>
                          <a:srgbClr val="F2CAA9"/>
                        </a:solidFill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복수명사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복수동사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09200" indent="-457200" algn="just">
              <a:lnSpc>
                <a:spcPct val="130000"/>
              </a:lnSpc>
              <a:buAutoNum type="arabicPeriod" startAt="3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여러 가지 구문의 수 일치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3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3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3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 startAt="3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58090"/>
              </p:ext>
            </p:extLst>
          </p:nvPr>
        </p:nvGraphicFramePr>
        <p:xfrm>
          <a:off x="539552" y="2636912"/>
          <a:ext cx="8134336" cy="24690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36304"/>
                <a:gridCol w="1656184"/>
                <a:gridCol w="2520280"/>
                <a:gridCol w="1221568"/>
              </a:tblGrid>
              <a:tr h="1533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상관접속사 구문</a:t>
                      </a:r>
                      <a:endParaRPr lang="ko-KR" altLang="en-US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동사의 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기타 구문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j-ea"/>
                          <a:ea typeface="+mj-ea"/>
                        </a:rPr>
                        <a:t>동사의 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4867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not only A but (also) B</a:t>
                      </a:r>
                    </a:p>
                    <a:p>
                      <a:pPr algn="ctr" latinLnBrk="1"/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= B as well as A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B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의 수에 일치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a number of(</a:t>
                      </a:r>
                      <a:r>
                        <a:rPr lang="ko-KR" altLang="en-US" b="0" dirty="0" smtClean="0">
                          <a:latin typeface="+mj-lt"/>
                          <a:ea typeface="HY강M" panose="020B0600000101010101" charset="-127"/>
                        </a:rPr>
                        <a:t>많은</a:t>
                      </a:r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)</a:t>
                      </a:r>
                      <a:endParaRPr lang="ko-KR" altLang="en-US" b="0" dirty="0" smtClean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복수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33435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j-lt"/>
                        </a:rPr>
                        <a:t>either A or B</a:t>
                      </a:r>
                      <a:endParaRPr lang="ko-KR" altLang="en-US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j-lt"/>
                        </a:rPr>
                        <a:t>the number of</a:t>
                      </a:r>
                      <a:r>
                        <a:rPr lang="en-US" altLang="ko-KR" dirty="0" smtClean="0">
                          <a:latin typeface="+mj-lt"/>
                          <a:ea typeface="맑은 고딕" panose="020B0503020000020004" pitchFamily="50" charset="-127"/>
                        </a:rPr>
                        <a:t>(~</a:t>
                      </a:r>
                      <a:r>
                        <a:rPr lang="ko-KR" altLang="en-US" dirty="0" smtClean="0">
                          <a:latin typeface="+mj-lt"/>
                          <a:ea typeface="맑은 고딕" panose="020B0503020000020004" pitchFamily="50" charset="-127"/>
                        </a:rPr>
                        <a:t>의 수</a:t>
                      </a:r>
                      <a:r>
                        <a:rPr lang="en-US" altLang="ko-KR" dirty="0" smtClean="0"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단수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neither A nor B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every, each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＋단수명사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단수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53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not A but B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 smtClean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no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＋단수명사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단수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1533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+mj-lt"/>
                          <a:ea typeface="HY강M" panose="020B0600000101010101" charset="-127"/>
                        </a:rPr>
                        <a:t>both A and B</a:t>
                      </a:r>
                      <a:endParaRPr lang="ko-KR" altLang="en-US" b="0" dirty="0">
                        <a:latin typeface="+mj-lt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복수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no</a:t>
                      </a: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＋복수명사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복수 취급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only she but also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am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interested in jazz.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as well as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am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interested in jazz.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Neither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she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nor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responsible for the mistake.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number of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players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injured.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일치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28881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집합명사의 수 일치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집합명사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(family, class ...)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의미가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집합을 나타내는 경우에는 단수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개개의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구성원을 의미하는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경우에는 복수로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취급한다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family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large, and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 </a:t>
            </a:r>
            <a:r>
              <a:rPr lang="en-US" altLang="ko-KR" sz="21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family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all early birds.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그녀의 가족은 대가족이며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그녀의 가족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모두가 일찍 일어난다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주절과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종속절의 동사의 시제는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일치시킨다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709200" indent="-457200" algn="just">
              <a:lnSpc>
                <a:spcPct val="130000"/>
              </a:lnSpc>
              <a:buAutoNum type="arabicPeriod"/>
            </a:pP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시제 일치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09200" indent="-457200" algn="just">
              <a:lnSpc>
                <a:spcPct val="130000"/>
              </a:lnSpc>
              <a:buAutoNum type="arabicPeriod"/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시제 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00215"/>
              </p:ext>
            </p:extLst>
          </p:nvPr>
        </p:nvGraphicFramePr>
        <p:xfrm>
          <a:off x="539552" y="3212976"/>
          <a:ext cx="8134336" cy="204651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24136"/>
                <a:gridCol w="3744416"/>
                <a:gridCol w="1224136"/>
                <a:gridCol w="1941648"/>
              </a:tblGrid>
              <a:tr h="5834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주절</a:t>
                      </a:r>
                      <a:r>
                        <a:rPr lang="en-US" altLang="ko-KR" sz="1600" b="1" dirty="0" smtClean="0">
                          <a:latin typeface="+mj-ea"/>
                          <a:ea typeface="+mj-ea"/>
                        </a:rPr>
                        <a:t>-</a:t>
                      </a: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현재</a:t>
                      </a:r>
                      <a:endParaRPr lang="ko-KR" altLang="en-US" sz="16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종속절</a:t>
                      </a:r>
                      <a:r>
                        <a:rPr lang="en-US" altLang="ko-KR" sz="1600" b="1" dirty="0" smtClean="0">
                          <a:latin typeface="+mj-ea"/>
                          <a:ea typeface="+mj-ea"/>
                        </a:rPr>
                        <a:t>-</a:t>
                      </a: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모든 시제 가능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주절</a:t>
                      </a:r>
                      <a:r>
                        <a:rPr lang="en-US" altLang="ko-KR" sz="1600" b="1" dirty="0" smtClean="0">
                          <a:latin typeface="+mj-ea"/>
                          <a:ea typeface="+mj-ea"/>
                        </a:rPr>
                        <a:t>-</a:t>
                      </a: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과거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종속절 </a:t>
                      </a:r>
                      <a:r>
                        <a:rPr lang="en-US" altLang="ko-KR" sz="1600" b="1" dirty="0" smtClean="0">
                          <a:latin typeface="+mj-ea"/>
                          <a:ea typeface="+mj-ea"/>
                        </a:rPr>
                        <a:t>- </a:t>
                      </a: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과거</a:t>
                      </a:r>
                      <a:r>
                        <a:rPr lang="en-US" altLang="ko-KR" sz="1600" b="1" dirty="0" smtClean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b="1" dirty="0" smtClean="0">
                          <a:latin typeface="+mj-ea"/>
                          <a:ea typeface="+mj-ea"/>
                        </a:rPr>
                        <a:t>과거완료 가능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CD5B5"/>
                    </a:solidFill>
                  </a:tcPr>
                </a:tc>
              </a:tr>
              <a:tr h="1360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 know</a:t>
                      </a:r>
                      <a:endParaRPr lang="ko-KR" altLang="en-US" b="0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is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happy. 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현재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was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happy. 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will be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happy. 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미래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has been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happy. 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현재완료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I knew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was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 happy. 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she </a:t>
                      </a:r>
                      <a:r>
                        <a:rPr lang="en-US" altLang="ko-KR" b="1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had been 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happy. </a:t>
                      </a:r>
                    </a:p>
                    <a:p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&lt;</a:t>
                      </a:r>
                      <a:r>
                        <a:rPr lang="ko-KR" altLang="en-US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과거완료</a:t>
                      </a:r>
                      <a:r>
                        <a:rPr lang="en-US" altLang="ko-KR" dirty="0" smtClean="0">
                          <a:latin typeface="HY강M" panose="020B0600000101010101" charset="-127"/>
                          <a:ea typeface="HY강M" panose="020B0600000101010101" charset="-127"/>
                        </a:rPr>
                        <a:t>&gt;</a:t>
                      </a:r>
                      <a:endParaRPr lang="ko-KR" altLang="en-US" dirty="0">
                        <a:latin typeface="HY강M" panose="020B0600000101010101" charset="-127"/>
                        <a:ea typeface="HY강M" panose="020B0600000101010101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C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1306" y="1700809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>
              <a:lnSpc>
                <a:spcPct val="130000"/>
              </a:lnSpc>
            </a:pP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2.  </a:t>
            </a:r>
            <a:r>
              <a:rPr lang="ko-KR" altLang="en-US" sz="2400" b="1" dirty="0" smtClean="0">
                <a:solidFill>
                  <a:srgbClr val="17375E"/>
                </a:solidFill>
                <a:latin typeface="맑은 고딕" pitchFamily="50" charset="-127"/>
                <a:ea typeface="맑은 고딕" pitchFamily="50" charset="-127"/>
              </a:rPr>
              <a:t>시제 일치의 예외</a:t>
            </a:r>
            <a:endParaRPr lang="en-US" altLang="ko-KR" sz="2400" b="1" dirty="0" smtClean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현재시제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현재의 사실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습관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불변의 진리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속담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격언 등은 항상 현재시제로 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400" spc="-11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400" i="1" spc="-11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told</a:t>
            </a:r>
            <a:r>
              <a:rPr lang="en-US" altLang="ko-KR" sz="2400" spc="-11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me he </a:t>
            </a:r>
            <a:r>
              <a:rPr lang="en-US" altLang="ko-KR" sz="2400" b="1" spc="-11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goes</a:t>
            </a:r>
            <a:r>
              <a:rPr lang="en-US" altLang="ko-KR" sz="2400" spc="-11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church every Sunday. </a:t>
            </a:r>
            <a:r>
              <a:rPr lang="en-US" altLang="ko-KR" sz="2000" spc="-11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spc="-11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현재의 습관</a:t>
            </a:r>
            <a:r>
              <a:rPr lang="en-US" altLang="ko-KR" sz="2000" spc="-11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594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400" spc="-12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My teacher </a:t>
            </a:r>
            <a:r>
              <a:rPr lang="en-US" altLang="ko-KR" sz="2400" i="1" spc="-12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explained</a:t>
            </a:r>
            <a:r>
              <a:rPr lang="en-US" altLang="ko-KR" sz="2400" spc="-12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that the Earth </a:t>
            </a:r>
            <a:r>
              <a:rPr lang="en-US" altLang="ko-KR" sz="2400" b="1" spc="-12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sz="2400" spc="-12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round. </a:t>
            </a:r>
            <a:r>
              <a:rPr lang="en-US" altLang="ko-KR" sz="2000" spc="-12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spc="-12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불변의 진리</a:t>
            </a:r>
            <a:r>
              <a:rPr lang="en-US" altLang="ko-KR" sz="2000" spc="-12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252000" algn="just">
              <a:lnSpc>
                <a:spcPct val="130000"/>
              </a:lnSpc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과거시제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역사적 사실이나 분명한 과거의 사건은 항상 과거시제로 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says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that the Korean War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broke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out in 1950.</a:t>
            </a:r>
          </a:p>
          <a:p>
            <a:pPr marL="594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know that Newton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born in Britain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?</a:t>
            </a:r>
            <a:endParaRPr lang="en-US" altLang="ko-KR" sz="2400" b="1" dirty="0">
              <a:solidFill>
                <a:srgbClr val="17375E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>
              <a:lnSpc>
                <a:spcPct val="13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시제 일치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 및 시제 일치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7251</TotalTime>
  <Words>2050</Words>
  <Application>Microsoft Office PowerPoint</Application>
  <PresentationFormat>화면 슬라이드 쇼(4:3)</PresentationFormat>
  <Paragraphs>343</Paragraphs>
  <Slides>27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5" baseType="lpstr">
      <vt:lpstr>맑은 고딕</vt:lpstr>
      <vt:lpstr>HY중고딕</vt:lpstr>
      <vt:lpstr>Franklin Gothic Medium</vt:lpstr>
      <vt:lpstr>HY강M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889</cp:revision>
  <cp:lastPrinted>2012-06-29T08:35:08Z</cp:lastPrinted>
  <dcterms:created xsi:type="dcterms:W3CDTF">2011-12-23T05:36:36Z</dcterms:created>
  <dcterms:modified xsi:type="dcterms:W3CDTF">2018-05-08T02:20:33Z</dcterms:modified>
</cp:coreProperties>
</file>